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63" r:id="rId9"/>
    <p:sldId id="264" r:id="rId10"/>
    <p:sldId id="259" r:id="rId11"/>
    <p:sldId id="270" r:id="rId12"/>
    <p:sldId id="260" r:id="rId13"/>
    <p:sldId id="271" r:id="rId14"/>
    <p:sldId id="261" r:id="rId15"/>
    <p:sldId id="262" r:id="rId16"/>
    <p:sldId id="258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DEB517-8C49-41CC-BE3F-E4F91D923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740" y="2226955"/>
            <a:ext cx="2561882" cy="847006"/>
          </a:xfrm>
        </p:spPr>
        <p:txBody>
          <a:bodyPr/>
          <a:lstStyle/>
          <a:p>
            <a:r>
              <a:rPr lang="es-MX" sz="6000" dirty="0"/>
              <a:t>SINATA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CE9927-27DE-40B0-88DF-9C048646F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7613" y="3024880"/>
            <a:ext cx="5029200" cy="509717"/>
          </a:xfrm>
        </p:spPr>
        <p:txBody>
          <a:bodyPr/>
          <a:lstStyle/>
          <a:p>
            <a:pPr algn="l"/>
            <a:r>
              <a:rPr lang="es-MX" dirty="0"/>
              <a:t>Sistema Nacional de Tutorías Académicas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0A1219D-16C5-4633-9915-02BE3C4AB917}"/>
              </a:ext>
            </a:extLst>
          </p:cNvPr>
          <p:cNvSpPr txBox="1">
            <a:spLocks/>
          </p:cNvSpPr>
          <p:nvPr/>
        </p:nvSpPr>
        <p:spPr>
          <a:xfrm>
            <a:off x="2650681" y="4184306"/>
            <a:ext cx="7766936" cy="10013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dirty="0"/>
              <a:t>Orientación Educativa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F9ECC63A-1611-4F5A-BF48-145D84A15B2F}"/>
              </a:ext>
            </a:extLst>
          </p:cNvPr>
          <p:cNvSpPr txBox="1">
            <a:spLocks/>
          </p:cNvSpPr>
          <p:nvPr/>
        </p:nvSpPr>
        <p:spPr>
          <a:xfrm>
            <a:off x="7213601" y="5365015"/>
            <a:ext cx="2406048" cy="5912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Octubre de 2018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384A2F17-28E0-43D7-8D27-728E9448C264}"/>
              </a:ext>
            </a:extLst>
          </p:cNvPr>
          <p:cNvSpPr txBox="1">
            <a:spLocks/>
          </p:cNvSpPr>
          <p:nvPr/>
        </p:nvSpPr>
        <p:spPr>
          <a:xfrm>
            <a:off x="2544462" y="327089"/>
            <a:ext cx="6173144" cy="10013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/>
              <a:t>CENTRO DE ESTUDIOS TECNOLOGICO</a:t>
            </a:r>
          </a:p>
          <a:p>
            <a:r>
              <a:rPr lang="es-MX" sz="2000" dirty="0"/>
              <a:t> industrial y de servicios No. 113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D7920A4-9FB9-433D-BFCA-71AB0DC43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350" y="1672330"/>
            <a:ext cx="29622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075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429D7-240E-47CB-A2D9-70BEF196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07" y="234778"/>
            <a:ext cx="8596668" cy="1320800"/>
          </a:xfrm>
        </p:spPr>
        <p:txBody>
          <a:bodyPr>
            <a:normAutofit/>
          </a:bodyPr>
          <a:lstStyle/>
          <a:p>
            <a:r>
              <a:rPr lang="es-MX" sz="5400" dirty="0"/>
              <a:t>1er. Semestre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00D7B0-19AA-4629-9DD7-16C4B35D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45" y="1555577"/>
            <a:ext cx="9850623" cy="4758725"/>
          </a:xfrm>
        </p:spPr>
        <p:txBody>
          <a:bodyPr>
            <a:normAutofit/>
          </a:bodyPr>
          <a:lstStyle/>
          <a:p>
            <a:r>
              <a:rPr lang="es-MX" sz="3600" b="1" dirty="0"/>
              <a:t>Al inicio de los estudios: </a:t>
            </a:r>
            <a:r>
              <a:rPr lang="es-MX" sz="3600" dirty="0"/>
              <a:t>está dirigido a los estudiantes de primer ingreso pues se trata de darles a conocer el contexto institucional, estimular un sentido de pertenencia e identificación que favorezca la permanencia de éstos, elevar su motivación por el estudio, instruirlos con métodos (aprender a aprender)</a:t>
            </a:r>
          </a:p>
        </p:txBody>
      </p:sp>
    </p:spTree>
    <p:extLst>
      <p:ext uri="{BB962C8B-B14F-4D97-AF65-F5344CB8AC3E}">
        <p14:creationId xmlns:p14="http://schemas.microsoft.com/office/powerpoint/2010/main" val="4198998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15DAA-ADDE-434D-A3CE-14DDCE931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626" y="90616"/>
            <a:ext cx="3437466" cy="638432"/>
          </a:xfrm>
        </p:spPr>
        <p:txBody>
          <a:bodyPr>
            <a:normAutofit fontScale="90000"/>
          </a:bodyPr>
          <a:lstStyle/>
          <a:p>
            <a:r>
              <a:rPr lang="es-MX" dirty="0"/>
              <a:t>1er. Semestre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D48E1E-EB8A-45B0-976F-D2C59ED5D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29" y="1013253"/>
            <a:ext cx="9838267" cy="56099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2800" dirty="0"/>
              <a:t> </a:t>
            </a:r>
            <a:r>
              <a:rPr lang="es-MX" sz="3000" dirty="0"/>
              <a:t>1. La integración al ambiente grupal y al contexto escolar. </a:t>
            </a:r>
          </a:p>
          <a:p>
            <a:pPr marL="0" indent="0">
              <a:buNone/>
            </a:pPr>
            <a:r>
              <a:rPr lang="es-MX" sz="3000" dirty="0"/>
              <a:t> 2. El análisis de las situaciones de riesgos a las que se enfrenta en su desarrollo personal y social.</a:t>
            </a:r>
          </a:p>
          <a:p>
            <a:pPr marL="0" indent="0">
              <a:buNone/>
            </a:pPr>
            <a:r>
              <a:rPr lang="es-MX" sz="3000" dirty="0"/>
              <a:t> 3. Los métodos de autoestudio y de trabajo independiente.</a:t>
            </a:r>
          </a:p>
          <a:p>
            <a:pPr marL="0" indent="0">
              <a:buNone/>
            </a:pPr>
            <a:r>
              <a:rPr lang="es-MX" sz="3000" dirty="0"/>
              <a:t> 4. El aprovechamiento de los encuentros a partir de la planificación y organización de su tiempo.</a:t>
            </a:r>
          </a:p>
          <a:p>
            <a:pPr marL="0" indent="0">
              <a:buNone/>
            </a:pPr>
            <a:r>
              <a:rPr lang="es-MX" sz="3000" dirty="0"/>
              <a:t> 5. La identificación de las fortalezas personales que le   faciliten el proceso de la elección vocacional.</a:t>
            </a:r>
          </a:p>
          <a:p>
            <a:pPr marL="0" indent="0">
              <a:buNone/>
            </a:pPr>
            <a:r>
              <a:rPr lang="es-MX" sz="3000" dirty="0"/>
              <a:t> 6. La búsqueda y utilización de la bibliografía y los medios. </a:t>
            </a:r>
          </a:p>
          <a:p>
            <a:pPr marL="0" indent="0">
              <a:buNone/>
            </a:pPr>
            <a:r>
              <a:rPr lang="es-MX" sz="3000" dirty="0"/>
              <a:t> 7. La información sobre becas y ayudas al estudio</a:t>
            </a:r>
          </a:p>
        </p:txBody>
      </p:sp>
    </p:spTree>
    <p:extLst>
      <p:ext uri="{BB962C8B-B14F-4D97-AF65-F5344CB8AC3E}">
        <p14:creationId xmlns:p14="http://schemas.microsoft.com/office/powerpoint/2010/main" val="253412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CD105-2483-492C-BE06-B8C01CD0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64" y="214184"/>
            <a:ext cx="3635174" cy="811427"/>
          </a:xfrm>
        </p:spPr>
        <p:txBody>
          <a:bodyPr>
            <a:normAutofit/>
          </a:bodyPr>
          <a:lstStyle/>
          <a:p>
            <a:r>
              <a:rPr lang="es-MX" sz="4000" dirty="0"/>
              <a:t>3er. Semestre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3BF285-9C45-48B0-8A56-CA6960036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48" y="1297459"/>
            <a:ext cx="9640558" cy="4670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dirty="0"/>
              <a:t>Durante los estudios: </a:t>
            </a:r>
            <a:r>
              <a:rPr lang="es-MX" sz="3200" dirty="0"/>
              <a:t>el trabajo va dirigido a los estudiantes de semestres intermedios con el fin de mejorar el rendimiento académico, la motivación escolar y el interés por la generación y aplicación del conocimiento, el desarrollo de habilidades a través de la participación en actividades o eventos científicos, además de las actividades extraescolares que pueden incluir la introducción a la investigación. </a:t>
            </a:r>
          </a:p>
        </p:txBody>
      </p:sp>
    </p:spTree>
    <p:extLst>
      <p:ext uri="{BB962C8B-B14F-4D97-AF65-F5344CB8AC3E}">
        <p14:creationId xmlns:p14="http://schemas.microsoft.com/office/powerpoint/2010/main" val="2604017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FBFBA-36D3-4EA9-BEB5-7329E800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399" y="251254"/>
            <a:ext cx="3239758" cy="799070"/>
          </a:xfrm>
        </p:spPr>
        <p:txBody>
          <a:bodyPr/>
          <a:lstStyle/>
          <a:p>
            <a:r>
              <a:rPr lang="es-MX" dirty="0"/>
              <a:t>3er. Semestre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8D993-F8DC-4D57-A011-4EE1D9D55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274" y="1147335"/>
            <a:ext cx="9368709" cy="5204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1. Fortalecer los hábitos y la capacidad de planificar y organizar el trabajo escolar. </a:t>
            </a:r>
          </a:p>
          <a:p>
            <a:pPr marL="0" indent="0">
              <a:buNone/>
            </a:pPr>
            <a:r>
              <a:rPr lang="es-MX" sz="2800" dirty="0"/>
              <a:t>2. Participar de manera comprometida en los programas y servicios complementarios para favorecer el tránsito escolar y la formación integral. </a:t>
            </a:r>
          </a:p>
          <a:p>
            <a:pPr marL="0" indent="0">
              <a:buNone/>
            </a:pPr>
            <a:r>
              <a:rPr lang="es-MX" sz="2800" dirty="0"/>
              <a:t>3. Profundizar en su desarrollo académico. </a:t>
            </a:r>
          </a:p>
          <a:p>
            <a:pPr marL="0" indent="0">
              <a:buNone/>
            </a:pPr>
            <a:r>
              <a:rPr lang="es-MX" sz="2800" dirty="0"/>
              <a:t>4. Contribuir en la toma de decisiones evaluando los factores que influyen en la conformación de su proyecto de vida</a:t>
            </a:r>
            <a:r>
              <a:rPr lang="es-MX" sz="20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26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9C2BE-301C-4AA9-B116-DBE3151BB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26" y="152400"/>
            <a:ext cx="3712277" cy="749643"/>
          </a:xfrm>
        </p:spPr>
        <p:txBody>
          <a:bodyPr>
            <a:normAutofit/>
          </a:bodyPr>
          <a:lstStyle/>
          <a:p>
            <a:r>
              <a:rPr lang="es-MX" sz="4000" dirty="0"/>
              <a:t>5to. Semestre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3A66D3-63A9-46E7-BB7A-6862E8862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26" y="1132703"/>
            <a:ext cx="9767087" cy="4983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b="1" dirty="0"/>
              <a:t>Al final de los estudios: </a:t>
            </a:r>
            <a:r>
              <a:rPr lang="es-MX" sz="3600" dirty="0"/>
              <a:t>se enfatizará la adquisición y mejora de habilidades prácticas, de investigación y de integración de los conocimientos adquiridos en función de sus intereses y en su caso, la formación técnica profesional, así como estimular la continuación de los estudios superiores o la inserción laboral.</a:t>
            </a:r>
          </a:p>
        </p:txBody>
      </p:sp>
    </p:spTree>
    <p:extLst>
      <p:ext uri="{BB962C8B-B14F-4D97-AF65-F5344CB8AC3E}">
        <p14:creationId xmlns:p14="http://schemas.microsoft.com/office/powerpoint/2010/main" val="2742878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9E6F4F-D0D8-4557-AA3D-A08674B82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8206"/>
            <a:ext cx="3301542" cy="638432"/>
          </a:xfrm>
        </p:spPr>
        <p:txBody>
          <a:bodyPr>
            <a:normAutofit fontScale="90000"/>
          </a:bodyPr>
          <a:lstStyle/>
          <a:p>
            <a:r>
              <a:rPr lang="es-MX" dirty="0"/>
              <a:t>5to. Semestre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759474-37A6-4B13-B78A-5318FF696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6" y="944416"/>
            <a:ext cx="9455207" cy="57353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800" dirty="0"/>
              <a:t>1. El proceso para la formación al nivel superior.</a:t>
            </a:r>
          </a:p>
          <a:p>
            <a:pPr marL="0" indent="0">
              <a:buNone/>
            </a:pPr>
            <a:r>
              <a:rPr lang="es-MX" sz="2800" dirty="0"/>
              <a:t>2. La valoración del entorno social como una oportunidad de crecimiento personal.</a:t>
            </a:r>
          </a:p>
          <a:p>
            <a:pPr marL="0" indent="0">
              <a:buNone/>
            </a:pPr>
            <a:r>
              <a:rPr lang="es-MX" sz="2800" dirty="0"/>
              <a:t>3. Las técnicas de búsqueda de empleo (entrevistas de trabajo, como redactar un </a:t>
            </a:r>
            <a:r>
              <a:rPr lang="es-MX" sz="2800" dirty="0" err="1"/>
              <a:t>curriculum</a:t>
            </a:r>
            <a:r>
              <a:rPr lang="es-MX" sz="2800" dirty="0"/>
              <a:t> vitae). </a:t>
            </a:r>
          </a:p>
          <a:p>
            <a:pPr marL="0" indent="0">
              <a:buNone/>
            </a:pPr>
            <a:r>
              <a:rPr lang="es-MX" sz="2800" dirty="0"/>
              <a:t>4. Aspectos básicos del funcionamiento del mundo laboral. </a:t>
            </a:r>
          </a:p>
          <a:p>
            <a:pPr marL="0" indent="0">
              <a:buNone/>
            </a:pPr>
            <a:r>
              <a:rPr lang="es-MX" sz="2800" dirty="0"/>
              <a:t>5. Los recursos para la inserción profesional (Internet, prensa, red de contactos, agencias de colocación, prácticas en empresas, etcétera).</a:t>
            </a:r>
          </a:p>
          <a:p>
            <a:pPr marL="0" indent="0">
              <a:buNone/>
            </a:pPr>
            <a:r>
              <a:rPr lang="es-MX" sz="2800" dirty="0"/>
              <a:t>6. Los centros de formación y las instituciones y servicios del entrono relacionados con el empleo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5483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CF6D3-D643-48F7-8E83-A9F5CA63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2566"/>
            <a:ext cx="7700547" cy="811426"/>
          </a:xfrm>
        </p:spPr>
        <p:txBody>
          <a:bodyPr>
            <a:normAutofit fontScale="90000"/>
          </a:bodyPr>
          <a:lstStyle/>
          <a:p>
            <a:r>
              <a:rPr lang="es-MX" sz="5400" dirty="0"/>
              <a:t>Asesor docente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4F7DED-D483-4C66-9FE2-BE784757E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9700"/>
            <a:ext cx="9171516" cy="4027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/>
              <a:t>El sistema de tutorías considera la figura del </a:t>
            </a:r>
            <a:r>
              <a:rPr lang="es-MX" sz="4000" b="1" dirty="0"/>
              <a:t>Asesor Docente</a:t>
            </a:r>
            <a:r>
              <a:rPr lang="es-MX" sz="4000" dirty="0"/>
              <a:t>, quien es un docente de asignatura que brinda apoyo académi­co a los estudiantes que lo requieren en el área de su competencia</a:t>
            </a:r>
            <a:r>
              <a:rPr lang="es-MX" sz="2400" dirty="0"/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93D05BE-34CC-42BC-9F6E-C7636091A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541" y="4594426"/>
            <a:ext cx="5061881" cy="157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6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96E80-87A9-4A64-A6F4-C296BECE4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265369" cy="823784"/>
          </a:xfrm>
        </p:spPr>
        <p:txBody>
          <a:bodyPr/>
          <a:lstStyle/>
          <a:p>
            <a:r>
              <a:rPr lang="es-MX" dirty="0"/>
              <a:t>Con qué contamos?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46D25F8-4051-431E-9ABF-C591F0858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900571"/>
              </p:ext>
            </p:extLst>
          </p:nvPr>
        </p:nvGraphicFramePr>
        <p:xfrm>
          <a:off x="897370" y="1704409"/>
          <a:ext cx="8085993" cy="28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2979">
                  <a:extLst>
                    <a:ext uri="{9D8B030D-6E8A-4147-A177-3AD203B41FA5}">
                      <a16:colId xmlns:a16="http://schemas.microsoft.com/office/drawing/2014/main" val="2048282476"/>
                    </a:ext>
                  </a:extLst>
                </a:gridCol>
                <a:gridCol w="2187770">
                  <a:extLst>
                    <a:ext uri="{9D8B030D-6E8A-4147-A177-3AD203B41FA5}">
                      <a16:colId xmlns:a16="http://schemas.microsoft.com/office/drawing/2014/main" val="378831148"/>
                    </a:ext>
                  </a:extLst>
                </a:gridCol>
                <a:gridCol w="2815244">
                  <a:extLst>
                    <a:ext uri="{9D8B030D-6E8A-4147-A177-3AD203B41FA5}">
                      <a16:colId xmlns:a16="http://schemas.microsoft.com/office/drawing/2014/main" val="2798432307"/>
                    </a:ext>
                  </a:extLst>
                </a:gridCol>
              </a:tblGrid>
              <a:tr h="853220">
                <a:tc>
                  <a:txBody>
                    <a:bodyPr/>
                    <a:lstStyle/>
                    <a:p>
                      <a:r>
                        <a:rPr lang="es-MX" sz="2400" dirty="0"/>
                        <a:t>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NO. DE TUTORES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NO. DE ALUMNOS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015159"/>
                  </a:ext>
                </a:extLst>
              </a:tr>
              <a:tr h="494325">
                <a:tc>
                  <a:txBody>
                    <a:bodyPr/>
                    <a:lstStyle/>
                    <a:p>
                      <a:r>
                        <a:rPr lang="es-MX" sz="2400" dirty="0"/>
                        <a:t>1ER.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965154"/>
                  </a:ext>
                </a:extLst>
              </a:tr>
              <a:tr h="494325">
                <a:tc>
                  <a:txBody>
                    <a:bodyPr/>
                    <a:lstStyle/>
                    <a:p>
                      <a:r>
                        <a:rPr lang="es-MX" sz="2400" dirty="0"/>
                        <a:t> 3ER.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208781"/>
                  </a:ext>
                </a:extLst>
              </a:tr>
              <a:tr h="494325">
                <a:tc>
                  <a:txBody>
                    <a:bodyPr/>
                    <a:lstStyle/>
                    <a:p>
                      <a:r>
                        <a:rPr lang="es-MX" sz="2400" dirty="0"/>
                        <a:t>5TO.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05070"/>
                  </a:ext>
                </a:extLst>
              </a:tr>
              <a:tr h="494325">
                <a:tc>
                  <a:txBody>
                    <a:bodyPr/>
                    <a:lstStyle/>
                    <a:p>
                      <a:r>
                        <a:rPr lang="es-MX" sz="2400" dirty="0"/>
                        <a:t>TOTALES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952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605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7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0FFD5F-B6BD-4D7F-B46B-F4FBAF9D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dirty="0"/>
              <a:t>Qué 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372A2B-4B60-4EB5-8A2E-640D3FAB1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622366" cy="4292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/>
              <a:t>La tutoría aca­démica es el acompañamiento </a:t>
            </a:r>
            <a:r>
              <a:rPr lang="es-MX" sz="4000" b="1" dirty="0"/>
              <a:t>académico </a:t>
            </a:r>
            <a:r>
              <a:rPr lang="es-MX" sz="4000" dirty="0"/>
              <a:t>de los estudiantes, desde que ingresan hasta que concluyen sus estu­dios en el nivel medio superior.</a:t>
            </a:r>
          </a:p>
        </p:txBody>
      </p:sp>
    </p:spTree>
    <p:extLst>
      <p:ext uri="{BB962C8B-B14F-4D97-AF65-F5344CB8AC3E}">
        <p14:creationId xmlns:p14="http://schemas.microsoft.com/office/powerpoint/2010/main" val="405623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58E57-8D57-4F27-AA0B-0B2593C43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42" y="621957"/>
            <a:ext cx="8596668" cy="705473"/>
          </a:xfrm>
        </p:spPr>
        <p:txBody>
          <a:bodyPr>
            <a:noAutofit/>
          </a:bodyPr>
          <a:lstStyle/>
          <a:p>
            <a:r>
              <a:rPr lang="es-MX" sz="5400" dirty="0"/>
              <a:t>Cuál es el 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AD0356-8B9A-4EEC-A4D3-AC883CEA1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842" y="2236571"/>
            <a:ext cx="9356351" cy="36164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000" dirty="0"/>
              <a:t>Promover en el alumno la creación y recreación del conocimiento y desarrollo de habilidades, destrezas y actitudes, en el aspecto académico en favor de su permanencia en nuestro Plantel</a:t>
            </a:r>
          </a:p>
        </p:txBody>
      </p:sp>
    </p:spTree>
    <p:extLst>
      <p:ext uri="{BB962C8B-B14F-4D97-AF65-F5344CB8AC3E}">
        <p14:creationId xmlns:p14="http://schemas.microsoft.com/office/powerpoint/2010/main" val="414525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2D872-AE39-4059-B6CB-215FF8EE3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697855" cy="724930"/>
          </a:xfrm>
        </p:spPr>
        <p:txBody>
          <a:bodyPr>
            <a:normAutofit fontScale="90000"/>
          </a:bodyPr>
          <a:lstStyle/>
          <a:p>
            <a:r>
              <a:rPr lang="es-MX" sz="4400" dirty="0"/>
              <a:t>Modelos de Tutoría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76F218-8CDA-4305-85DF-979B047E2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9158644" cy="4759787"/>
          </a:xfrm>
        </p:spPr>
        <p:txBody>
          <a:bodyPr>
            <a:normAutofit lnSpcReduction="10000"/>
          </a:bodyPr>
          <a:lstStyle/>
          <a:p>
            <a:r>
              <a:rPr lang="es-MX" sz="3200" b="1" dirty="0"/>
              <a:t>Grupal o individual</a:t>
            </a:r>
            <a:r>
              <a:rPr lang="es-MX" sz="2800" dirty="0"/>
              <a:t>, favoreciendo de manera permanente la interacción entre el tutor y los tutorados, los orienta para lograr un estudio eficiente, desarrollar competencias y hábitos de estudio y desplegar estrategias para aprender a aprender.</a:t>
            </a:r>
          </a:p>
          <a:p>
            <a:r>
              <a:rPr lang="es-MX" sz="2800" dirty="0"/>
              <a:t>El tutor estimula capacidades, favorece procesos de pensamiento, propicia la toma de decisiones y brinda apoyo en el proceso de resolución de problemas y desarrollo de proyectos, especialmente en los momentos de desestabilización.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72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D1014-FD27-403E-82B6-ABF8082B5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686396" cy="724930"/>
          </a:xfrm>
        </p:spPr>
        <p:txBody>
          <a:bodyPr>
            <a:normAutofit fontScale="90000"/>
          </a:bodyPr>
          <a:lstStyle/>
          <a:p>
            <a:r>
              <a:rPr lang="es-MX" sz="4400" dirty="0"/>
              <a:t>Tipos de Intervención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5177C5-5FFF-44C9-A597-48DEEC133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5745"/>
            <a:ext cx="9047434" cy="4746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dirty="0"/>
              <a:t>1. Inductiva</a:t>
            </a:r>
            <a:r>
              <a:rPr lang="es-MX" sz="2800" dirty="0"/>
              <a:t>. Cuando las acciones realizadas son para facilitar la adaptación del alumno al nuevo entorno escolar y a su modalidad educativa.</a:t>
            </a:r>
          </a:p>
          <a:p>
            <a:pPr marL="0" indent="0">
              <a:buNone/>
            </a:pPr>
            <a:r>
              <a:rPr lang="es-MX" sz="2800" b="1" dirty="0"/>
              <a:t>2. Preventiva</a:t>
            </a:r>
            <a:r>
              <a:rPr lang="es-MX" sz="2800" dirty="0"/>
              <a:t>. Acciones dirigidas al alumno que evitan riesgo de rezago, reprobación o abandono. </a:t>
            </a:r>
          </a:p>
          <a:p>
            <a:pPr marL="0" indent="0">
              <a:buNone/>
            </a:pPr>
            <a:r>
              <a:rPr lang="es-MX" sz="2800" b="1" dirty="0"/>
              <a:t>3. Correctiva</a:t>
            </a:r>
            <a:r>
              <a:rPr lang="es-MX" sz="2800" dirty="0"/>
              <a:t>. Se dirige a los alumnos que necesitan orientación y apoyo para recuperar su trayectoria académica.</a:t>
            </a:r>
          </a:p>
        </p:txBody>
      </p:sp>
    </p:spTree>
    <p:extLst>
      <p:ext uri="{BB962C8B-B14F-4D97-AF65-F5344CB8AC3E}">
        <p14:creationId xmlns:p14="http://schemas.microsoft.com/office/powerpoint/2010/main" val="7571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09BEA-541D-4389-99CD-91C899F93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772893" cy="786714"/>
          </a:xfrm>
        </p:spPr>
        <p:txBody>
          <a:bodyPr>
            <a:normAutofit/>
          </a:bodyPr>
          <a:lstStyle/>
          <a:p>
            <a:r>
              <a:rPr lang="es-MX" sz="4000" dirty="0"/>
              <a:t>Áreas de Intervención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131FD1-65B8-49F8-9D1B-629A280E9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8613"/>
            <a:ext cx="9566417" cy="5604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dirty="0"/>
              <a:t>1. Pertenencia Institucional</a:t>
            </a:r>
            <a:r>
              <a:rPr lang="es-MX" sz="2800" dirty="0"/>
              <a:t>. Generar en el alumno un sentido de pertenencia que promueva el arraigo institucional y la comprensión de los valores, considerando la difusión de eventos académicos, culturales y deportivos.</a:t>
            </a:r>
          </a:p>
          <a:p>
            <a:pPr marL="0" indent="0">
              <a:buNone/>
            </a:pPr>
            <a:r>
              <a:rPr lang="es-MX" sz="2800" b="1" dirty="0"/>
              <a:t>2. Acompañamiento de la trayectoria escolar.</a:t>
            </a:r>
            <a:r>
              <a:rPr lang="es-MX" sz="2800" dirty="0"/>
              <a:t> Retroalimentar y dar seguimiento a la trayectoria escolar del alumno, verificando periódicamente el cumplimiento de actividades de aprendizaje, entrega de tareas y resultados de las evaluaciones parciales y finales.</a:t>
            </a:r>
          </a:p>
        </p:txBody>
      </p:sp>
    </p:spTree>
    <p:extLst>
      <p:ext uri="{BB962C8B-B14F-4D97-AF65-F5344CB8AC3E}">
        <p14:creationId xmlns:p14="http://schemas.microsoft.com/office/powerpoint/2010/main" val="318631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E79E8-F991-4356-8DCF-965ADB4D3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0216"/>
          </a:xfrm>
        </p:spPr>
        <p:txBody>
          <a:bodyPr/>
          <a:lstStyle/>
          <a:p>
            <a:r>
              <a:rPr lang="es-MX" dirty="0"/>
              <a:t>Áreas de Intervención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F19FCE-6414-4FC9-B99D-587FE659F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771" y="1309816"/>
            <a:ext cx="9405780" cy="50909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800" b="1" dirty="0"/>
              <a:t>3. Orientación sobre servicios y trámites</a:t>
            </a:r>
            <a:r>
              <a:rPr lang="es-MX" sz="2800" dirty="0"/>
              <a:t>. Vincular a los alumnos con las áreas responsables de los servicios que ofrece el Plantel, en aspectos culturales, de salud, deportivos y de apoyo económico, además de orientar sobre trámites, procedimientos y fechas para su realización.</a:t>
            </a:r>
          </a:p>
          <a:p>
            <a:pPr marL="0" indent="0">
              <a:buNone/>
            </a:pPr>
            <a:r>
              <a:rPr lang="es-MX" sz="2800" b="1" dirty="0"/>
              <a:t>4. Atención especializada y canalización</a:t>
            </a:r>
            <a:r>
              <a:rPr lang="es-MX" sz="2800" dirty="0"/>
              <a:t>. Detectar problemáticas de orden académico, emocional o de salud que afecten el desarrollo de la trayectoria escolar del alumno, para posteriormente canalizarlo con especialistas y organizaciones con las que se tenga convenio institucional.</a:t>
            </a:r>
          </a:p>
        </p:txBody>
      </p:sp>
    </p:spTree>
    <p:extLst>
      <p:ext uri="{BB962C8B-B14F-4D97-AF65-F5344CB8AC3E}">
        <p14:creationId xmlns:p14="http://schemas.microsoft.com/office/powerpoint/2010/main" val="1386030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843A7-9B00-4225-ADE0-3FC78213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dirty="0"/>
              <a:t>Quién es el Tutor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B6B7AD-EA88-4813-AF93-B9D456E41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90" y="1792416"/>
            <a:ext cx="10031513" cy="3928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/>
              <a:t>Es el trabajador académico de cualquier asignatura que tiene bajo su responsabilidad un grupo escolar, por lo que se convierte en un guía para los estudiantes de bachillerato.</a:t>
            </a:r>
          </a:p>
        </p:txBody>
      </p:sp>
    </p:spTree>
    <p:extLst>
      <p:ext uri="{BB962C8B-B14F-4D97-AF65-F5344CB8AC3E}">
        <p14:creationId xmlns:p14="http://schemas.microsoft.com/office/powerpoint/2010/main" val="1265535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8724B-4945-4316-BD4F-5A62D7229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034" y="203200"/>
            <a:ext cx="8596668" cy="774356"/>
          </a:xfrm>
        </p:spPr>
        <p:txBody>
          <a:bodyPr/>
          <a:lstStyle/>
          <a:p>
            <a:r>
              <a:rPr lang="es-MX" dirty="0"/>
              <a:t>Características del Tutor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0F64B7-EF99-470C-B1B9-FEAFFB293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7" y="977556"/>
            <a:ext cx="9689985" cy="5880443"/>
          </a:xfrm>
        </p:spPr>
        <p:txBody>
          <a:bodyPr>
            <a:normAutofit lnSpcReduction="10000"/>
          </a:bodyPr>
          <a:lstStyle/>
          <a:p>
            <a:r>
              <a:rPr lang="es-MX" dirty="0"/>
              <a:t>Contar con vocación de servicio</a:t>
            </a:r>
          </a:p>
          <a:p>
            <a:r>
              <a:rPr lang="es-MX" dirty="0"/>
              <a:t>Ser respetuoso en relación con sus tutorados</a:t>
            </a:r>
          </a:p>
          <a:p>
            <a:r>
              <a:rPr lang="es-MX" dirty="0"/>
              <a:t>Mostrar interés por el éxito académico de sus alumnos </a:t>
            </a:r>
          </a:p>
          <a:p>
            <a:r>
              <a:rPr lang="es-MX" dirty="0"/>
              <a:t>Mostrar alto grado de compromiso en las tareas que implica su profesión</a:t>
            </a:r>
          </a:p>
          <a:p>
            <a:r>
              <a:rPr lang="es-MX" dirty="0"/>
              <a:t>Sentido de responsabilidad para tomar decisiones que favorezcan el desarrollo académico de sus estudiantes. </a:t>
            </a:r>
          </a:p>
          <a:p>
            <a:r>
              <a:rPr lang="es-MX" dirty="0"/>
              <a:t>Mantener una actitud ética y empática hacia los estudiantes, aplicando un esfuerzo permanente de comunicación en un marco de respeto y confidencialidad.</a:t>
            </a:r>
          </a:p>
          <a:p>
            <a:r>
              <a:rPr lang="es-MX" dirty="0"/>
              <a:t>Escuchar a los estudiantes e inspirarles confianza.</a:t>
            </a:r>
          </a:p>
          <a:p>
            <a:r>
              <a:rPr lang="es-MX" dirty="0"/>
              <a:t>Tener experiencia docente y conocer el proceso de aprendizaje.</a:t>
            </a:r>
          </a:p>
          <a:p>
            <a:r>
              <a:rPr lang="es-MX" dirty="0"/>
              <a:t> Ser capaz de apoyar al alumno para que desarrolle habilidades de estudio, promoviendo en él una actitud de crítica.</a:t>
            </a:r>
          </a:p>
          <a:p>
            <a:r>
              <a:rPr lang="es-MX" dirty="0"/>
              <a:t> Ser creativo para aumentar el interés de los estudiantes por aprender y mejorar académicamente.</a:t>
            </a:r>
          </a:p>
          <a:p>
            <a:r>
              <a:rPr lang="es-MX" dirty="0"/>
              <a:t> Contar con habilidades que le permitan identificar alteraciones de conducta asociados al desempeño académico del tutorado, para canalizarlo al lugar adecuado para su atención.</a:t>
            </a:r>
          </a:p>
        </p:txBody>
      </p:sp>
    </p:spTree>
    <p:extLst>
      <p:ext uri="{BB962C8B-B14F-4D97-AF65-F5344CB8AC3E}">
        <p14:creationId xmlns:p14="http://schemas.microsoft.com/office/powerpoint/2010/main" val="38126463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341</TotalTime>
  <Words>1113</Words>
  <Application>Microsoft Office PowerPoint</Application>
  <PresentationFormat>Panorámica</PresentationFormat>
  <Paragraphs>81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Faceta</vt:lpstr>
      <vt:lpstr>SINATA</vt:lpstr>
      <vt:lpstr>Qué es?</vt:lpstr>
      <vt:lpstr>Cuál es el Objetivo</vt:lpstr>
      <vt:lpstr>Modelos de Tutoría</vt:lpstr>
      <vt:lpstr>Tipos de Intervención</vt:lpstr>
      <vt:lpstr>Áreas de Intervención</vt:lpstr>
      <vt:lpstr>Áreas de Intervención</vt:lpstr>
      <vt:lpstr>Quién es el Tutor</vt:lpstr>
      <vt:lpstr>Características del Tutor</vt:lpstr>
      <vt:lpstr>1er. Semestre</vt:lpstr>
      <vt:lpstr>1er. Semestre</vt:lpstr>
      <vt:lpstr>3er. Semestre</vt:lpstr>
      <vt:lpstr>3er. Semestre</vt:lpstr>
      <vt:lpstr>5to. Semestre</vt:lpstr>
      <vt:lpstr>5to. Semestre</vt:lpstr>
      <vt:lpstr>Asesor docente</vt:lpstr>
      <vt:lpstr>Con qué contamos?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SINATA</dc:title>
  <dc:creator>Cristina Quirino</dc:creator>
  <cp:lastModifiedBy>Cristina Quirino</cp:lastModifiedBy>
  <cp:revision>17</cp:revision>
  <dcterms:created xsi:type="dcterms:W3CDTF">2018-10-02T02:47:52Z</dcterms:created>
  <dcterms:modified xsi:type="dcterms:W3CDTF">2018-10-04T02:55:48Z</dcterms:modified>
</cp:coreProperties>
</file>